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1" r:id="rId6"/>
    <p:sldId id="261" r:id="rId7"/>
    <p:sldId id="272" r:id="rId8"/>
    <p:sldId id="273" r:id="rId9"/>
    <p:sldId id="274" r:id="rId10"/>
    <p:sldId id="275" r:id="rId11"/>
    <p:sldId id="259" r:id="rId12"/>
    <p:sldId id="265" r:id="rId13"/>
    <p:sldId id="266" r:id="rId14"/>
    <p:sldId id="267" r:id="rId15"/>
    <p:sldId id="268" r:id="rId16"/>
    <p:sldId id="269" r:id="rId17"/>
    <p:sldId id="270" r:id="rId18"/>
    <p:sldId id="262" r:id="rId19"/>
    <p:sldId id="264" r:id="rId20"/>
  </p:sldIdLst>
  <p:sldSz cx="12192000" cy="6858000"/>
  <p:notesSz cx="6858000" cy="9144000"/>
  <p:embeddedFontLst>
    <p:embeddedFont>
      <p:font typeface="Arial Rounded MT Bold" panose="020F0704030504030204" pitchFamily="34" charset="0"/>
      <p:regular r:id="rId21"/>
    </p:embeddedFont>
    <p:embeddedFont>
      <p:font typeface="Bubbly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istral" panose="03090702030407020403" pitchFamily="66" charset="0"/>
      <p:regular r:id="rId29"/>
    </p:embeddedFont>
    <p:embeddedFont>
      <p:font typeface="Muthiara -Demo Version-" panose="020B0604020202020204" charset="0"/>
      <p:regular r:id="rId30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AC87"/>
    <a:srgbClr val="843C0C"/>
    <a:srgbClr val="C98860"/>
    <a:srgbClr val="E4AD76"/>
    <a:srgbClr val="B8865C"/>
    <a:srgbClr val="DFBB9D"/>
    <a:srgbClr val="9B6B43"/>
    <a:srgbClr val="EAC7B2"/>
    <a:srgbClr val="EFCEAD"/>
    <a:srgbClr val="F3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A14-D4E6-4AA5-B72A-EABDF55F0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34B6F-3DF6-4D72-BAD4-7AE532DF0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B26C-9070-49BD-B301-90DC15B0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222B9-9909-4FA3-8D27-8830B31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0D33-31CA-458D-A2F6-CD27C83B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39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A6A8-AFA4-4167-B65A-FC02BC8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9CAC3-B0F4-4371-9EAB-EC767DEE0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52CF-EE5B-4D2A-82A0-65AD73DF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BCEC-4496-4E59-B4B4-B1E266EC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53DA-02BA-4CFA-8637-B08A8F89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11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7C29C-4390-46F1-A07A-2453ECA65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5E252-9EA3-4A11-9436-A69752196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982C1-6F4D-4A88-8BDD-3D6846C9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8CBD-099C-4599-AA33-63E85FF7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9007C-6A76-4F3B-8299-5E2E3C81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983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3AA3-0735-4DAD-986F-7CF32930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9694-83F3-4F7F-A8EC-0F6BD98C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140CC-9623-4C4D-8312-9EA03F38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1F11A-3383-4A07-B4EA-1B009BAF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1170-D1AA-41D6-9A9D-D31117FE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878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F47D-576E-4616-80BF-0E88A24A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268A8-699C-4FD3-BEF1-A1CC8FB63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18F7-9955-46FE-9E72-F9A4DF96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6882-8DF1-475F-82B6-0C04022C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5EA32-94AC-4297-8C51-10DAA54F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15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C583-471E-49B0-96D2-EA152508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EF48-504D-42BE-8C5B-8F1EDB95A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B58C9-611D-41AF-94FB-898614D0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013E-DD52-41A9-95A5-D32C2218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127D7-3985-479C-B9C4-A6625925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BE8A-462A-4D08-A2BC-D8DAA555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90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5E8-63B1-47F3-BBC2-3A91BA20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143D4-DD9D-4177-98A9-699BAEFE3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4EBF6-FBA2-4699-9BFB-3204A2FD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B4E7E-707F-4DD9-B8E5-156B087C1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03636-16E9-458C-882F-60CD5246E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3FF43-9EEE-4539-B01C-E50B5798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623A9-F8F1-4766-A292-F7F827C2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192E5-E896-4E60-9F4A-0605249E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41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8CAD-D0A3-4187-A05E-DF0C9D81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47446-E289-432A-9E5B-A06E5562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F3AFA-747C-4593-98F0-C1AD5812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B939B-1BA8-4889-9D89-3BA30C2D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343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9FCFA-D689-463D-9091-76BA98E8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1C2B6-4C9E-4AAA-AA00-B1E607C0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339C5-A514-42B3-ACBE-A2B426C5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829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78D8-8EF0-4765-AF6F-F96AD090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BD0-048C-4CE0-A6FE-F9592C77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B342A-0A5E-477B-880C-6D441A455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A5DB4-CF24-41E2-8B2E-7E0D5EA9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258F-CBF3-4609-9256-7F461959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CA4B2-8289-44B8-A0B0-E20F8DB3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563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F634-981E-4248-A1E1-0013A05C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D7724-A849-4630-9498-8C6BC94C2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937C6-8126-4C44-B8F9-49984FA35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6DBF6-1849-4044-B6D4-348B092E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B4619-CA87-44B3-885D-0A6C0831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DC5D0-3EAA-4DC3-8A5A-5C1C4A14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23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21902-232A-4355-86E5-DC83830E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29740-7E01-4CD3-B894-F6849C26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3DCD9-1664-459C-B8FC-6999FF339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F840-3958-45DB-8AC1-74513A5DA70A}" type="datetimeFigureOut">
              <a:rPr lang="id-ID" smtClean="0"/>
              <a:t>25/10/2021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8B19-31B7-4470-AD2A-99F7C05FC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8F7A-7BE7-4A02-8BB1-4AC5A4AE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470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78266" y="322180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3114802" y="2365143"/>
            <a:ext cx="773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anose="03090702030407020403" pitchFamily="66" charset="0"/>
              </a:rPr>
              <a:t>“</a:t>
            </a:r>
            <a:r>
              <a:rPr lang="en-US" sz="7200" dirty="0" err="1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anose="03090702030407020403" pitchFamily="66" charset="0"/>
              </a:rPr>
              <a:t>Ekonomi</a:t>
            </a:r>
            <a:r>
              <a:rPr lang="en-US" sz="72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anose="03090702030407020403" pitchFamily="66" charset="0"/>
              </a:rPr>
              <a:t> </a:t>
            </a:r>
            <a:r>
              <a:rPr lang="en-US" sz="7200" dirty="0" err="1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anose="03090702030407020403" pitchFamily="66" charset="0"/>
              </a:rPr>
              <a:t>Dalam</a:t>
            </a:r>
            <a:r>
              <a:rPr lang="en-US" sz="72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anose="03090702030407020403" pitchFamily="66" charset="0"/>
              </a:rPr>
              <a:t> Islam”</a:t>
            </a:r>
            <a:endParaRPr lang="id-ID" sz="7200" dirty="0">
              <a:ln w="28575">
                <a:solidFill>
                  <a:srgbClr val="9B6B43"/>
                </a:solidFill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istral" panose="03090702030407020403" pitchFamily="66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4845425" y="3714079"/>
            <a:ext cx="3916501" cy="6577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B8865C"/>
                </a:solidFill>
                <a:latin typeface="Bubbly" panose="020B0604020202020204" charset="0"/>
              </a:rPr>
              <a:t>Dosen</a:t>
            </a:r>
            <a:r>
              <a:rPr lang="en-US" b="1" dirty="0">
                <a:solidFill>
                  <a:srgbClr val="B8865C"/>
                </a:solidFill>
                <a:latin typeface="Bubbly" panose="020B0604020202020204" charset="0"/>
              </a:rPr>
              <a:t> </a:t>
            </a:r>
            <a:r>
              <a:rPr lang="en-US" b="1" dirty="0" err="1">
                <a:solidFill>
                  <a:srgbClr val="B8865C"/>
                </a:solidFill>
                <a:latin typeface="Bubbly" panose="020B0604020202020204" charset="0"/>
              </a:rPr>
              <a:t>Pengampu</a:t>
            </a:r>
            <a:r>
              <a:rPr lang="en-US" b="1" dirty="0">
                <a:solidFill>
                  <a:srgbClr val="B8865C"/>
                </a:solidFill>
                <a:latin typeface="Bubbly" panose="020B0604020202020204" charset="0"/>
              </a:rPr>
              <a:t> : </a:t>
            </a:r>
            <a:r>
              <a:rPr lang="en-US" b="1" dirty="0" err="1">
                <a:solidFill>
                  <a:srgbClr val="B8865C"/>
                </a:solidFill>
                <a:latin typeface="Bubbly" panose="020B0604020202020204" charset="0"/>
              </a:rPr>
              <a:t>Sarkawi</a:t>
            </a:r>
            <a:r>
              <a:rPr lang="en-US" b="1" dirty="0">
                <a:solidFill>
                  <a:srgbClr val="B8865C"/>
                </a:solidFill>
                <a:latin typeface="Bubbly" panose="020B0604020202020204" charset="0"/>
              </a:rPr>
              <a:t> </a:t>
            </a:r>
            <a:r>
              <a:rPr lang="en-US" b="1" dirty="0" err="1">
                <a:solidFill>
                  <a:srgbClr val="B8865C"/>
                </a:solidFill>
                <a:latin typeface="Bubbly" panose="020B0604020202020204" charset="0"/>
              </a:rPr>
              <a:t>SHl</a:t>
            </a:r>
            <a:r>
              <a:rPr lang="en-US" b="1" dirty="0">
                <a:solidFill>
                  <a:srgbClr val="B8865C"/>
                </a:solidFill>
                <a:latin typeface="Bubbly" panose="020B0604020202020204" charset="0"/>
              </a:rPr>
              <a:t>,.</a:t>
            </a:r>
            <a:r>
              <a:rPr lang="en-US" b="1" dirty="0" err="1">
                <a:solidFill>
                  <a:srgbClr val="B8865C"/>
                </a:solidFill>
                <a:latin typeface="Bubbly" panose="020B0604020202020204" charset="0"/>
              </a:rPr>
              <a:t>M.pd</a:t>
            </a:r>
            <a:r>
              <a:rPr lang="en-US" b="1" dirty="0">
                <a:solidFill>
                  <a:srgbClr val="B8865C"/>
                </a:solidFill>
                <a:latin typeface="Bubbly" panose="020B0604020202020204" charset="0"/>
              </a:rPr>
              <a:t> I</a:t>
            </a:r>
            <a:endParaRPr lang="en-US" dirty="0">
              <a:solidFill>
                <a:srgbClr val="B8865C"/>
              </a:solidFill>
              <a:latin typeface="Bubbly" panose="020B0604020202020204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966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31503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6529" y="-259809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3" name="Group 2" descr="1. Multitype Ownership (kepemilikan multijenis)&#10;">
            <a:extLst>
              <a:ext uri="{FF2B5EF4-FFF2-40B4-BE49-F238E27FC236}">
                <a16:creationId xmlns:a16="http://schemas.microsoft.com/office/drawing/2014/main" id="{5283EDA2-81E6-4E9C-80AA-5D26FBFB5C95}"/>
              </a:ext>
            </a:extLst>
          </p:cNvPr>
          <p:cNvGrpSpPr/>
          <p:nvPr/>
        </p:nvGrpSpPr>
        <p:grpSpPr>
          <a:xfrm>
            <a:off x="1187231" y="1937483"/>
            <a:ext cx="9401292" cy="4684419"/>
            <a:chOff x="848132" y="1937502"/>
            <a:chExt cx="2550934" cy="33266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B53794-DA36-43D1-8CA3-73C1EA1D522D}"/>
                </a:ext>
              </a:extLst>
            </p:cNvPr>
            <p:cNvSpPr/>
            <p:nvPr/>
          </p:nvSpPr>
          <p:spPr>
            <a:xfrm>
              <a:off x="848132" y="1937502"/>
              <a:ext cx="2550934" cy="3326680"/>
            </a:xfrm>
            <a:prstGeom prst="rect">
              <a:avLst/>
            </a:prstGeom>
            <a:solidFill>
              <a:srgbClr val="EFCEA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C041A5-7C2E-4735-BB3F-49E7FAC8E75A}"/>
                </a:ext>
              </a:extLst>
            </p:cNvPr>
            <p:cNvSpPr/>
            <p:nvPr/>
          </p:nvSpPr>
          <p:spPr>
            <a:xfrm>
              <a:off x="1073615" y="2125848"/>
              <a:ext cx="2122873" cy="29813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atas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semua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prinsip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tersebut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dibangunlah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konsep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memayungi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semuanya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yaitu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konsep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Akhlak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Akhlak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menempati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posisi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puncak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karena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inilah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menjadi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tujuan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Islam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dakwah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para Nabi[2].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Akhlaq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inilah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menjadi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panduan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para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pelaku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bisnis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melakukan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aktivitasnya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1005089" y="4828325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76" y="32645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99866">
            <a:off x="9769153" y="5017014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3. </a:t>
            </a:r>
            <a:r>
              <a:rPr lang="en-US" sz="54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Prinsip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9922667" y="4461599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2482">
            <a:off x="632779" y="4125679"/>
            <a:ext cx="1286681" cy="22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7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299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47597" y="-2570433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44814" y="-2570434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2" y="-189141"/>
            <a:ext cx="7177048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49681" y="792676"/>
            <a:ext cx="777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4.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Sistem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Ekonomi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Islam</a:t>
            </a:r>
            <a:endParaRPr lang="id-ID" sz="32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130197" y="-213634"/>
            <a:ext cx="2096280" cy="2096280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E48E8A63-4768-4529-A3D4-897E9A16CE43}"/>
              </a:ext>
            </a:extLst>
          </p:cNvPr>
          <p:cNvSpPr/>
          <p:nvPr/>
        </p:nvSpPr>
        <p:spPr>
          <a:xfrm>
            <a:off x="1981633" y="1786325"/>
            <a:ext cx="8672663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Kepemilikan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(Al-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Milkiyyah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BE35DB6D-A9D6-4E77-961D-C24007E9C38D}"/>
              </a:ext>
            </a:extLst>
          </p:cNvPr>
          <p:cNvSpPr/>
          <p:nvPr/>
        </p:nvSpPr>
        <p:spPr>
          <a:xfrm>
            <a:off x="1966975" y="2587148"/>
            <a:ext cx="8636420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i-FI" b="1" dirty="0">
                <a:solidFill>
                  <a:schemeClr val="accent2">
                    <a:lumMod val="50000"/>
                  </a:schemeClr>
                </a:solidFill>
              </a:rPr>
              <a:t>Pengelolaan Kepemilikan (At-Tasharrufi Al-Milkiyyah)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DC1218A2-4DBE-490E-ADB0-D9CFCA414B3C}"/>
              </a:ext>
            </a:extLst>
          </p:cNvPr>
          <p:cNvSpPr/>
          <p:nvPr/>
        </p:nvSpPr>
        <p:spPr>
          <a:xfrm>
            <a:off x="1934259" y="3416325"/>
            <a:ext cx="8636420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Pengelolaan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Harta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E316A976-13C8-4258-874C-3E58EA379610}"/>
              </a:ext>
            </a:extLst>
          </p:cNvPr>
          <p:cNvSpPr/>
          <p:nvPr/>
        </p:nvSpPr>
        <p:spPr>
          <a:xfrm>
            <a:off x="1948322" y="4223937"/>
            <a:ext cx="8673727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Disrtribusi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kekayaan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ditengah-tengah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manusia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623BD954-8C15-4CF9-9536-66403E8DC230}"/>
              </a:ext>
            </a:extLst>
          </p:cNvPr>
          <p:cNvSpPr/>
          <p:nvPr/>
        </p:nvSpPr>
        <p:spPr>
          <a:xfrm>
            <a:off x="1942470" y="5046323"/>
            <a:ext cx="8660925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Cara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Edaran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Kekayaan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di Tengah Masyarakat (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Tauzi’ul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Tsarwah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Tayna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An-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Naa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0ECE655-68FF-443D-A79C-009018052799}"/>
              </a:ext>
            </a:extLst>
          </p:cNvPr>
          <p:cNvSpPr/>
          <p:nvPr/>
        </p:nvSpPr>
        <p:spPr>
          <a:xfrm>
            <a:off x="1934259" y="5910089"/>
            <a:ext cx="8687790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Kelebihan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Sistem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Ekonomi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Islam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333F993-A3D0-4D26-825D-180535082FCC}"/>
              </a:ext>
            </a:extLst>
          </p:cNvPr>
          <p:cNvSpPr/>
          <p:nvPr/>
        </p:nvSpPr>
        <p:spPr>
          <a:xfrm>
            <a:off x="1502118" y="1596377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1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65B117B-0404-49BE-B192-E8C1D146EAB5}"/>
              </a:ext>
            </a:extLst>
          </p:cNvPr>
          <p:cNvSpPr/>
          <p:nvPr/>
        </p:nvSpPr>
        <p:spPr>
          <a:xfrm>
            <a:off x="1501141" y="2439517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2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256E873-70BA-4B54-9BA8-41742BE0A005}"/>
              </a:ext>
            </a:extLst>
          </p:cNvPr>
          <p:cNvSpPr/>
          <p:nvPr/>
        </p:nvSpPr>
        <p:spPr>
          <a:xfrm>
            <a:off x="1487373" y="3302158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3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F3307F7C-C92E-4ABA-8268-BC92E2D57417}"/>
              </a:ext>
            </a:extLst>
          </p:cNvPr>
          <p:cNvSpPr/>
          <p:nvPr/>
        </p:nvSpPr>
        <p:spPr>
          <a:xfrm>
            <a:off x="1500705" y="4130158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4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F29604D-0180-4B8D-920C-52C78F684F1B}"/>
              </a:ext>
            </a:extLst>
          </p:cNvPr>
          <p:cNvSpPr/>
          <p:nvPr/>
        </p:nvSpPr>
        <p:spPr>
          <a:xfrm>
            <a:off x="1502118" y="4995817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5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9F0CD6F-26B1-41B5-B3EC-71355145A93D}"/>
              </a:ext>
            </a:extLst>
          </p:cNvPr>
          <p:cNvSpPr/>
          <p:nvPr/>
        </p:nvSpPr>
        <p:spPr>
          <a:xfrm>
            <a:off x="1487373" y="5838313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6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76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299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4398" y="-2583643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97613" y="-259809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2" y="-189141"/>
            <a:ext cx="7177048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49681" y="792676"/>
            <a:ext cx="777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2.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Sistem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Ekonomi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Islam</a:t>
            </a:r>
            <a:endParaRPr lang="id-ID" sz="32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081733" y="-53094"/>
            <a:ext cx="2096280" cy="2096280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E48E8A63-4768-4529-A3D4-897E9A16CE43}"/>
              </a:ext>
            </a:extLst>
          </p:cNvPr>
          <p:cNvSpPr/>
          <p:nvPr/>
        </p:nvSpPr>
        <p:spPr>
          <a:xfrm>
            <a:off x="1981633" y="1786422"/>
            <a:ext cx="8672663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Kepemilikan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(Al-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Milkiyyah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333F993-A3D0-4D26-825D-180535082FCC}"/>
              </a:ext>
            </a:extLst>
          </p:cNvPr>
          <p:cNvSpPr/>
          <p:nvPr/>
        </p:nvSpPr>
        <p:spPr>
          <a:xfrm>
            <a:off x="1502118" y="1596377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1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3E5D861-E155-46A8-ABB4-FC865E0E59B5}"/>
              </a:ext>
            </a:extLst>
          </p:cNvPr>
          <p:cNvSpPr/>
          <p:nvPr/>
        </p:nvSpPr>
        <p:spPr>
          <a:xfrm>
            <a:off x="5357881" y="2465744"/>
            <a:ext cx="1207973" cy="475647"/>
          </a:xfrm>
          <a:prstGeom prst="downArrow">
            <a:avLst/>
          </a:prstGeom>
          <a:solidFill>
            <a:srgbClr val="9B6B43"/>
          </a:solidFill>
          <a:ln>
            <a:solidFill>
              <a:srgbClr val="D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FE24D6-5C3E-41C7-B705-2E21510A1EAC}"/>
              </a:ext>
            </a:extLst>
          </p:cNvPr>
          <p:cNvSpPr/>
          <p:nvPr/>
        </p:nvSpPr>
        <p:spPr>
          <a:xfrm>
            <a:off x="1418720" y="3003544"/>
            <a:ext cx="9551742" cy="1421666"/>
          </a:xfrm>
          <a:prstGeom prst="roundRect">
            <a:avLst/>
          </a:pr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Pada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asas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pertama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yaitu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kepemilikan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telah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di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uraikan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pada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prinsip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dasar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islam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, dan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sesungguhnya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pemilik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kepemilikan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harta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itu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adalah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Allah SWT dan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sekaligus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Dzat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yang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memiliki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kekayaan</a:t>
            </a:r>
            <a:r>
              <a:rPr lang="en-US" sz="18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</a:rPr>
              <a:t>tersebut</a:t>
            </a:r>
            <a:endParaRPr lang="en-US" b="1" dirty="0">
              <a:solidFill>
                <a:srgbClr val="843C0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106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45" grpId="0" animBg="1"/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58338" y="-2566390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80358" y="-2522932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2" y="-185098"/>
            <a:ext cx="7177048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49681" y="792676"/>
            <a:ext cx="777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2.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Sistem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Ekonomi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Islam</a:t>
            </a:r>
            <a:endParaRPr lang="id-ID" sz="32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081733" y="-53094"/>
            <a:ext cx="2096280" cy="2096280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BE35DB6D-A9D6-4E77-961D-C24007E9C38D}"/>
              </a:ext>
            </a:extLst>
          </p:cNvPr>
          <p:cNvSpPr/>
          <p:nvPr/>
        </p:nvSpPr>
        <p:spPr>
          <a:xfrm>
            <a:off x="2022898" y="1861766"/>
            <a:ext cx="8636420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i-FI" b="1" dirty="0">
                <a:solidFill>
                  <a:schemeClr val="accent2">
                    <a:lumMod val="50000"/>
                  </a:schemeClr>
                </a:solidFill>
              </a:rPr>
              <a:t>Pengelolaan Kepemilikan (At-Tasharrufi Al-Milkiyyah)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65B117B-0404-49BE-B192-E8C1D146EAB5}"/>
              </a:ext>
            </a:extLst>
          </p:cNvPr>
          <p:cNvSpPr/>
          <p:nvPr/>
        </p:nvSpPr>
        <p:spPr>
          <a:xfrm>
            <a:off x="1568434" y="1743613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2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0E410F04-B205-4101-B31D-E2D6BDCCC424}"/>
              </a:ext>
            </a:extLst>
          </p:cNvPr>
          <p:cNvSpPr/>
          <p:nvPr/>
        </p:nvSpPr>
        <p:spPr>
          <a:xfrm>
            <a:off x="5542851" y="2495706"/>
            <a:ext cx="729961" cy="271414"/>
          </a:xfrm>
          <a:prstGeom prst="downArrow">
            <a:avLst/>
          </a:prstGeom>
          <a:solidFill>
            <a:srgbClr val="9B6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9E6439-E63C-48A0-B278-D67731C17369}"/>
              </a:ext>
            </a:extLst>
          </p:cNvPr>
          <p:cNvSpPr/>
          <p:nvPr/>
        </p:nvSpPr>
        <p:spPr>
          <a:xfrm>
            <a:off x="1376461" y="2795457"/>
            <a:ext cx="8834486" cy="3860119"/>
          </a:xfrm>
          <a:prstGeom prst="roundRect">
            <a:avLst/>
          </a:prstGeom>
          <a:solidFill>
            <a:srgbClr val="DFBB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algn="just">
              <a:lnSpc>
                <a:spcPct val="150000"/>
              </a:lnSpc>
              <a:tabLst>
                <a:tab pos="457200" algn="l"/>
              </a:tabLst>
            </a:pP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dimiliki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tentu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saja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dibawa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mati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mengelolanya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benar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menjadikan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barokah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jadi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beban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hisab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hari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akhir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nanti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Setidaknya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tiga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pengelolaan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dijadikan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aturan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umatnya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+mj-lt"/>
              <a:buAutoNum type="alphaLcPeriod"/>
            </a:pP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Kepemilikan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individu</a:t>
            </a:r>
            <a:r>
              <a:rPr lang="en-US" b="1" dirty="0">
                <a:solidFill>
                  <a:srgbClr val="843C0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+mj-lt"/>
              <a:buAutoNum type="alphaLcPeriod"/>
            </a:pP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Kepemilikan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umum</a:t>
            </a:r>
            <a:r>
              <a:rPr lang="en-US" b="1" dirty="0">
                <a:solidFill>
                  <a:srgbClr val="843C0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+mj-lt"/>
              <a:buAutoNum type="alphaLcPeriod"/>
            </a:pPr>
            <a:r>
              <a:rPr lang="en-US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Kepemilikan</a:t>
            </a:r>
            <a:r>
              <a:rPr lang="en-US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negara</a:t>
            </a:r>
            <a:endParaRPr lang="en-US" sz="2000" b="1" dirty="0">
              <a:solidFill>
                <a:srgbClr val="843C0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30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40" grpId="0" animBg="1"/>
      <p:bldP spid="146" grpId="0" animBg="1"/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20586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solidFill>
                <a:srgbClr val="843C0C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2014940" y="-2586414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96063" y="-2550224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2" y="-189141"/>
            <a:ext cx="7177048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49681" y="792676"/>
            <a:ext cx="777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2.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Sistem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Ekonomi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Islam</a:t>
            </a:r>
            <a:endParaRPr lang="id-ID" sz="32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081733" y="-53094"/>
            <a:ext cx="2096280" cy="2096280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DC1218A2-4DBE-490E-ADB0-D9CFCA414B3C}"/>
              </a:ext>
            </a:extLst>
          </p:cNvPr>
          <p:cNvSpPr/>
          <p:nvPr/>
        </p:nvSpPr>
        <p:spPr>
          <a:xfrm>
            <a:off x="2016563" y="1930078"/>
            <a:ext cx="8636420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Pengelolaan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Harta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256E873-70BA-4B54-9BA8-41742BE0A005}"/>
              </a:ext>
            </a:extLst>
          </p:cNvPr>
          <p:cNvSpPr/>
          <p:nvPr/>
        </p:nvSpPr>
        <p:spPr>
          <a:xfrm>
            <a:off x="1556100" y="1840785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3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317C359-0994-4FAE-84F5-934B5728415C}"/>
              </a:ext>
            </a:extLst>
          </p:cNvPr>
          <p:cNvSpPr/>
          <p:nvPr/>
        </p:nvSpPr>
        <p:spPr>
          <a:xfrm>
            <a:off x="5815611" y="2656786"/>
            <a:ext cx="1050316" cy="382007"/>
          </a:xfrm>
          <a:prstGeom prst="downArrow">
            <a:avLst/>
          </a:prstGeom>
          <a:solidFill>
            <a:srgbClr val="843C0C"/>
          </a:solidFill>
          <a:ln>
            <a:solidFill>
              <a:srgbClr val="D8AC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E7D0D1-6871-492E-88FB-FB56B80DCD29}"/>
              </a:ext>
            </a:extLst>
          </p:cNvPr>
          <p:cNvSpPr/>
          <p:nvPr/>
        </p:nvSpPr>
        <p:spPr>
          <a:xfrm>
            <a:off x="1692764" y="3255385"/>
            <a:ext cx="8899876" cy="2583054"/>
          </a:xfrm>
          <a:prstGeom prst="roundRect">
            <a:avLst/>
          </a:prstGeom>
          <a:solidFill>
            <a:srgbClr val="DFBB9D"/>
          </a:solidFill>
          <a:ln>
            <a:solidFill>
              <a:srgbClr val="843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algn="just">
              <a:lnSpc>
                <a:spcPct val="150000"/>
              </a:lnSpc>
            </a:pPr>
            <a:r>
              <a:rPr lang="en-US" sz="1600" b="1" dirty="0" err="1">
                <a:solidFill>
                  <a:srgbClr val="843C0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ecara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garis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penngelolaan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mencakup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kegiatan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lnSpc>
                <a:spcPct val="150000"/>
              </a:lnSpc>
              <a:spcAft>
                <a:spcPts val="1000"/>
              </a:spcAft>
              <a:buFont typeface="+mj-lt"/>
              <a:buAutoNum type="alphaLcPeriod"/>
            </a:pP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Pembelanjaan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  <a:endParaRPr lang="en-US" sz="1600" b="1" dirty="0">
              <a:solidFill>
                <a:srgbClr val="843C0C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Pembelanjaan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pemberian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kompensasi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800100" lvl="1" indent="-342900" algn="just">
              <a:lnSpc>
                <a:spcPct val="150000"/>
              </a:lnSpc>
              <a:spcAft>
                <a:spcPts val="1000"/>
              </a:spcAft>
              <a:buAutoNum type="alphaLcPeriod" startAt="2"/>
            </a:pP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b="1" dirty="0">
              <a:solidFill>
                <a:srgbClr val="843C0C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kegiatan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memperbanyak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dimiliki</a:t>
            </a:r>
            <a:r>
              <a:rPr lang="en-US" sz="1600" b="1" dirty="0">
                <a:solidFill>
                  <a:srgbClr val="843C0C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b="1" dirty="0">
              <a:solidFill>
                <a:srgbClr val="843C0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053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41" grpId="0" animBg="1"/>
      <p:bldP spid="1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2022258" y="-2557350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80358" y="-2555093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2" y="-189141"/>
            <a:ext cx="7177048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49681" y="792676"/>
            <a:ext cx="777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2.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Sistem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Ekonomi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Islam</a:t>
            </a:r>
            <a:endParaRPr lang="id-ID" sz="32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081733" y="-53094"/>
            <a:ext cx="2096280" cy="2096280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E316A976-13C8-4258-874C-3E58EA379610}"/>
              </a:ext>
            </a:extLst>
          </p:cNvPr>
          <p:cNvSpPr/>
          <p:nvPr/>
        </p:nvSpPr>
        <p:spPr>
          <a:xfrm>
            <a:off x="1948322" y="2121310"/>
            <a:ext cx="8673727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Disrtribusi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kekayaan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ditengah-tengah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manusia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F3307F7C-C92E-4ABA-8268-BC92E2D57417}"/>
              </a:ext>
            </a:extLst>
          </p:cNvPr>
          <p:cNvSpPr/>
          <p:nvPr/>
        </p:nvSpPr>
        <p:spPr>
          <a:xfrm>
            <a:off x="1622869" y="2042193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4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8360D5-C2C1-4E1D-9433-04D34F51D540}"/>
              </a:ext>
            </a:extLst>
          </p:cNvPr>
          <p:cNvSpPr/>
          <p:nvPr/>
        </p:nvSpPr>
        <p:spPr>
          <a:xfrm>
            <a:off x="1773749" y="3261947"/>
            <a:ext cx="8662171" cy="1972361"/>
          </a:xfrm>
          <a:prstGeom prst="roundRect">
            <a:avLst/>
          </a:prstGeom>
          <a:solidFill>
            <a:srgbClr val="DFBB9D"/>
          </a:solidFill>
          <a:ln>
            <a:solidFill>
              <a:srgbClr val="843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Mekanisme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distribusi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kekayaan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terwujud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sekumpulan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hokum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syara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 yang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ditetapkan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menjamin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pemenuhan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barang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jasa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setiap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individu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rakyat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Mekanisme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mengikuti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ketentuan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sebab-sebab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kepemilikan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serta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akad-akad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mu’amalah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wajar</a:t>
            </a:r>
            <a:r>
              <a:rPr lang="en-US" sz="18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rgbClr val="843C0C"/>
              </a:solidFill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5A98BE5B-999C-44EB-BB6E-392A196F3DF7}"/>
              </a:ext>
            </a:extLst>
          </p:cNvPr>
          <p:cNvSpPr/>
          <p:nvPr/>
        </p:nvSpPr>
        <p:spPr>
          <a:xfrm>
            <a:off x="6007708" y="2852361"/>
            <a:ext cx="647705" cy="284919"/>
          </a:xfrm>
          <a:prstGeom prst="downArrow">
            <a:avLst/>
          </a:prstGeom>
          <a:solidFill>
            <a:srgbClr val="843C0C"/>
          </a:solidFill>
          <a:ln>
            <a:solidFill>
              <a:srgbClr val="DFBB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42" grpId="0" animBg="1"/>
      <p:bldP spid="1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299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605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82811" y="-256908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2" y="-189141"/>
            <a:ext cx="7177048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49681" y="792676"/>
            <a:ext cx="777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2.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Sistem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Ekonomi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Islam</a:t>
            </a:r>
            <a:endParaRPr lang="id-ID" sz="32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081733" y="-53094"/>
            <a:ext cx="2096280" cy="2096280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623BD954-8C15-4CF9-9536-66403E8DC230}"/>
              </a:ext>
            </a:extLst>
          </p:cNvPr>
          <p:cNvSpPr/>
          <p:nvPr/>
        </p:nvSpPr>
        <p:spPr>
          <a:xfrm>
            <a:off x="1869607" y="2193400"/>
            <a:ext cx="8660925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Cara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Edaran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Kekayaan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di Tengah Masyarakat (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Tauzi’ul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Tsarwah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Tayna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An-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Naa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F29604D-0180-4B8D-920C-52C78F684F1B}"/>
              </a:ext>
            </a:extLst>
          </p:cNvPr>
          <p:cNvSpPr/>
          <p:nvPr/>
        </p:nvSpPr>
        <p:spPr>
          <a:xfrm>
            <a:off x="1420050" y="2117172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5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5F71E9-195C-435D-9B9C-2B0F1A04CA32}"/>
              </a:ext>
            </a:extLst>
          </p:cNvPr>
          <p:cNvSpPr/>
          <p:nvPr/>
        </p:nvSpPr>
        <p:spPr>
          <a:xfrm>
            <a:off x="1881736" y="3440751"/>
            <a:ext cx="8818641" cy="2783855"/>
          </a:xfrm>
          <a:prstGeom prst="roundRect">
            <a:avLst/>
          </a:prstGeom>
          <a:solidFill>
            <a:srgbClr val="D8AC87"/>
          </a:solidFill>
          <a:ln>
            <a:solidFill>
              <a:srgbClr val="843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>
              <a:lnSpc>
                <a:spcPct val="150000"/>
              </a:lnSpc>
            </a:pP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Pokok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pembahasan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termasuk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sangat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dibicarakan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serius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sendiri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ketentuan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berkaitan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mekanisme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edaran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kekayaan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hukum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syara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 dan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dijamin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penuh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oleh masing-masing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pemerintahan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 fontAlgn="base">
              <a:lnSpc>
                <a:spcPct val="150000"/>
              </a:lnSpc>
            </a:pP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Itulah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sebabnya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melarang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perputaran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harta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diantara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orang-orang kaya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saja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sedangkan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melupakan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orang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kurang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mampu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Inilah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mengapa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dianjurkan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menawar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kejam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penjual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kecil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duduk di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tepi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i="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jalan</a:t>
            </a:r>
            <a:r>
              <a:rPr lang="en-US" sz="1600" b="0" i="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algn="ctr">
              <a:lnSpc>
                <a:spcPct val="150000"/>
              </a:lnSpc>
            </a:pPr>
            <a:endParaRPr lang="en-US" sz="1600" dirty="0">
              <a:solidFill>
                <a:srgbClr val="843C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7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43" grpId="0" animBg="1"/>
      <p:bldP spid="1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74067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80358" y="-2570433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2" y="-189141"/>
            <a:ext cx="7177048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49681" y="792676"/>
            <a:ext cx="777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2.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Sistem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</a:t>
            </a:r>
            <a:r>
              <a:rPr lang="en-US" sz="32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Ekonomi</a:t>
            </a:r>
            <a:r>
              <a:rPr lang="en-US" sz="32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Islam</a:t>
            </a:r>
            <a:endParaRPr lang="id-ID" sz="32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081733" y="-53094"/>
            <a:ext cx="2096280" cy="2096280"/>
          </a:xfrm>
          <a:prstGeom prst="rect">
            <a:avLst/>
          </a:prstGeom>
        </p:spPr>
      </p:pic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0ECE655-68FF-443D-A79C-009018052799}"/>
              </a:ext>
            </a:extLst>
          </p:cNvPr>
          <p:cNvSpPr/>
          <p:nvPr/>
        </p:nvSpPr>
        <p:spPr>
          <a:xfrm>
            <a:off x="2134369" y="2017655"/>
            <a:ext cx="8301550" cy="605603"/>
          </a:xfrm>
          <a:prstGeom prst="roundRect">
            <a:avLst>
              <a:gd name="adj" fmla="val 50000"/>
            </a:avLst>
          </a:prstGeom>
          <a:solidFill>
            <a:srgbClr val="DFBB9D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Kelebihan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Sistem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Ekonomi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Islam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9F0CD6F-26B1-41B5-B3EC-71355145A93D}"/>
              </a:ext>
            </a:extLst>
          </p:cNvPr>
          <p:cNvSpPr/>
          <p:nvPr/>
        </p:nvSpPr>
        <p:spPr>
          <a:xfrm>
            <a:off x="1692020" y="1906456"/>
            <a:ext cx="828000" cy="828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8E533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>
                <a:solidFill>
                  <a:schemeClr val="tx1"/>
                </a:solidFill>
                <a:latin typeface="Muthiara -Demo Version-" panose="02000500000000000000" pitchFamily="2" charset="0"/>
              </a:rPr>
              <a:t>6</a:t>
            </a:r>
            <a:endParaRPr lang="id-ID" sz="1200" dirty="0">
              <a:solidFill>
                <a:schemeClr val="tx1"/>
              </a:solidFill>
              <a:latin typeface="Muthiara -Demo Version-" panose="02000500000000000000" pitchFamily="2" charset="0"/>
            </a:endParaRP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6669F95E-C04A-4CD1-A219-EB9A08FD7974}"/>
              </a:ext>
            </a:extLst>
          </p:cNvPr>
          <p:cNvSpPr/>
          <p:nvPr/>
        </p:nvSpPr>
        <p:spPr>
          <a:xfrm>
            <a:off x="1849170" y="2817893"/>
            <a:ext cx="8818641" cy="4000692"/>
          </a:xfrm>
          <a:prstGeom prst="roundRect">
            <a:avLst/>
          </a:prstGeom>
          <a:solidFill>
            <a:srgbClr val="D8AC87"/>
          </a:solidFill>
          <a:ln>
            <a:solidFill>
              <a:srgbClr val="843C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endParaRPr lang="en-US" sz="1400" b="1" dirty="0">
              <a:solidFill>
                <a:srgbClr val="843C0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400" b="1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1400" b="1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Moral dan Etika</a:t>
            </a:r>
            <a:endParaRPr lang="en-US" sz="1400" dirty="0">
              <a:solidFill>
                <a:srgbClr val="843C0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8985" indent="145415" algn="just"/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syariah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penggunanya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dihadapkan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serangkaian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moral dan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etika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Hal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mengajarkan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konsumsi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mementingkan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aspek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kepuasan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saja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memenuhi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sehari-hari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jual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misalnya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Islam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mengajarkan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seharusnya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ditaati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oleh para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pelaku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400" b="1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Proses </a:t>
            </a:r>
            <a:r>
              <a:rPr lang="en-US" sz="1400" b="1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US" sz="1400" b="1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b="1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Berasaskan</a:t>
            </a:r>
            <a:r>
              <a:rPr lang="en-US" sz="1400" b="1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400" b="1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Keadilan</a:t>
            </a:r>
            <a:endParaRPr lang="en-US" sz="1400" dirty="0">
              <a:solidFill>
                <a:srgbClr val="843C0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8985" indent="145415" algn="just"/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menjadikan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keadilan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salah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asas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utama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wajib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dipatuhi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Islam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batasan-batasan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distribusi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fungsional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tercipta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kestabilan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kesejahteraan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400" b="1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Kebebasan</a:t>
            </a:r>
            <a:r>
              <a:rPr lang="en-US" sz="1400" b="1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400" b="1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1400" b="1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Keputusan</a:t>
            </a:r>
            <a:endParaRPr lang="en-US" sz="1400" dirty="0">
              <a:solidFill>
                <a:srgbClr val="843C0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8985" indent="145415" algn="just"/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Islam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kebebasan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manusia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mengambil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dilandaskan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nilai-nilai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tauhid.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Kebebasan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mengoptimalkan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kemampuan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keputusannya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berhubungan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didasari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paksaan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siapapun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400" b="1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400" b="1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Pemasukan</a:t>
            </a:r>
            <a:r>
              <a:rPr lang="en-US" sz="1400" b="1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Aman</a:t>
            </a:r>
            <a:endParaRPr lang="en-US" sz="1400" dirty="0">
              <a:solidFill>
                <a:srgbClr val="843C0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8985" indent="145415" algn="just">
              <a:spcAft>
                <a:spcPts val="600"/>
              </a:spcAft>
            </a:pP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pemasukan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cukup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berbeda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konvensional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Pemasukan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dilandaskan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aktivitas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menghasilkan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modal.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Karenanya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menghilangkan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bunga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hingga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penghasilan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tetap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berjalannya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aktivitas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400" dirty="0">
                <a:solidFill>
                  <a:srgbClr val="843C0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sz="1400" dirty="0">
              <a:solidFill>
                <a:srgbClr val="843C0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50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44" grpId="0" animBg="1"/>
      <p:bldP spid="1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149818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D3D5CE-2A55-4AE8-9DC6-43377E73A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230" y="956885"/>
            <a:ext cx="3715193" cy="4932134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520D7B15-3261-4670-AEDF-3B596164B688}"/>
              </a:ext>
            </a:extLst>
          </p:cNvPr>
          <p:cNvSpPr txBox="1"/>
          <p:nvPr/>
        </p:nvSpPr>
        <p:spPr>
          <a:xfrm>
            <a:off x="4896386" y="345850"/>
            <a:ext cx="5606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5. </a:t>
            </a:r>
            <a:r>
              <a:rPr lang="en-US" sz="3600" dirty="0" err="1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Pemerataan</a:t>
            </a:r>
            <a:r>
              <a:rPr lang="en-US" sz="3600" dirty="0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</a:t>
            </a:r>
            <a:r>
              <a:rPr lang="en-US" sz="3600" dirty="0" err="1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Kesejahteraan</a:t>
            </a:r>
            <a:r>
              <a:rPr lang="en-US" sz="3600" dirty="0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 </a:t>
            </a:r>
            <a:r>
              <a:rPr lang="en-US" sz="3600" dirty="0" err="1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Ekonomi</a:t>
            </a:r>
            <a:r>
              <a:rPr lang="en-US" sz="3600" dirty="0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Islam</a:t>
            </a:r>
            <a:endParaRPr lang="id-ID" sz="3600" dirty="0">
              <a:ln w="28575">
                <a:noFill/>
              </a:ln>
              <a:solidFill>
                <a:srgbClr val="DFBB9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2C8B93F-4C84-4FA8-863B-7D0D52396DED}"/>
              </a:ext>
            </a:extLst>
          </p:cNvPr>
          <p:cNvSpPr txBox="1"/>
          <p:nvPr/>
        </p:nvSpPr>
        <p:spPr>
          <a:xfrm>
            <a:off x="1646490" y="1815183"/>
            <a:ext cx="8626522" cy="537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457200" algn="just">
              <a:lnSpc>
                <a:spcPct val="15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istem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tampil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sebagaimana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Islam,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sikap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moderat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(al-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wasathiyyah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menzalimi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lemah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sebagaimana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kapitalis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menzalimi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hak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individu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kaya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sebagaimana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sosialis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komunisme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islam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tengah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seimbang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keduanya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tampil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solusi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permasalahan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mensejahterakan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914400" indent="457200" algn="just">
              <a:lnSpc>
                <a:spcPct val="15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Nabi Muhammad Saw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memperkenalkan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Islam. Hal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berawal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sama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Muhajirin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dan Anshar.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Islam yang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diperkenalkan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lain,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syirkah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qirad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khiyar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perdagangan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Selain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juga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diperkenalkan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musaqah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mukhabarah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	,dan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muzara’ah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bidang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pertanian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perkebunan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Para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sahabat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perdagangan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penuh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kejujuran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timbangan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berdagang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indent="457200" algn="just">
              <a:lnSpc>
                <a:spcPct val="150000"/>
              </a:lnSpc>
              <a:spcAft>
                <a:spcPts val="600"/>
              </a:spcAft>
            </a:pP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3F391B-3A5F-4A5E-B6CD-5F0B2B00C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608" y="2223140"/>
            <a:ext cx="2424240" cy="2424240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2307C193-06E6-4AE2-A6DA-B77EE2137CBD}"/>
              </a:ext>
            </a:extLst>
          </p:cNvPr>
          <p:cNvSpPr/>
          <p:nvPr/>
        </p:nvSpPr>
        <p:spPr>
          <a:xfrm>
            <a:off x="4152569" y="7496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9FE500D-B7F5-4012-8CE9-AC5D662F30D4}"/>
              </a:ext>
            </a:extLst>
          </p:cNvPr>
          <p:cNvSpPr/>
          <p:nvPr/>
        </p:nvSpPr>
        <p:spPr>
          <a:xfrm>
            <a:off x="4256854" y="10424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470421A-5509-4BF3-AFCE-B982C90DF5B7}"/>
              </a:ext>
            </a:extLst>
          </p:cNvPr>
          <p:cNvSpPr/>
          <p:nvPr/>
        </p:nvSpPr>
        <p:spPr>
          <a:xfrm>
            <a:off x="4543926" y="7992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A3072B3-D8C9-46EF-9828-B940738F6E30}"/>
              </a:ext>
            </a:extLst>
          </p:cNvPr>
          <p:cNvSpPr/>
          <p:nvPr/>
        </p:nvSpPr>
        <p:spPr>
          <a:xfrm>
            <a:off x="3956234" y="11136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1D8003D-BBA3-4655-B508-22E01D1B2684}"/>
              </a:ext>
            </a:extLst>
          </p:cNvPr>
          <p:cNvSpPr/>
          <p:nvPr/>
        </p:nvSpPr>
        <p:spPr>
          <a:xfrm>
            <a:off x="3958344" y="14346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A5D0AE0-4211-4C1D-BCCB-C26E2FD6B8EF}"/>
              </a:ext>
            </a:extLst>
          </p:cNvPr>
          <p:cNvSpPr/>
          <p:nvPr/>
        </p:nvSpPr>
        <p:spPr>
          <a:xfrm>
            <a:off x="4534562" y="14886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B3FD78D-F60E-405E-937F-711D16F5B69B}"/>
              </a:ext>
            </a:extLst>
          </p:cNvPr>
          <p:cNvSpPr/>
          <p:nvPr/>
        </p:nvSpPr>
        <p:spPr>
          <a:xfrm>
            <a:off x="4372836" y="18152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0CA094-E197-44CC-BE0E-5E95A8C5B231}"/>
              </a:ext>
            </a:extLst>
          </p:cNvPr>
          <p:cNvSpPr/>
          <p:nvPr/>
        </p:nvSpPr>
        <p:spPr>
          <a:xfrm>
            <a:off x="3508782" y="10113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9409613-0933-47C7-BC65-5BC4536074FF}"/>
              </a:ext>
            </a:extLst>
          </p:cNvPr>
          <p:cNvSpPr/>
          <p:nvPr/>
        </p:nvSpPr>
        <p:spPr>
          <a:xfrm>
            <a:off x="4720102" y="11725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E4AB080-31DC-4653-90AC-D037B47E174A}"/>
              </a:ext>
            </a:extLst>
          </p:cNvPr>
          <p:cNvSpPr/>
          <p:nvPr/>
        </p:nvSpPr>
        <p:spPr>
          <a:xfrm>
            <a:off x="4956515" y="14920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D1E5B2E-8081-4CC2-95EE-A51DE4577CF0}"/>
              </a:ext>
            </a:extLst>
          </p:cNvPr>
          <p:cNvSpPr/>
          <p:nvPr/>
        </p:nvSpPr>
        <p:spPr>
          <a:xfrm>
            <a:off x="3795224" y="18313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5FBD161-829A-413D-9ACF-CDA6B5214100}"/>
              </a:ext>
            </a:extLst>
          </p:cNvPr>
          <p:cNvSpPr/>
          <p:nvPr/>
        </p:nvSpPr>
        <p:spPr>
          <a:xfrm>
            <a:off x="4881070" y="18395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53251E3-52E0-4092-9A42-55167A49097F}"/>
              </a:ext>
            </a:extLst>
          </p:cNvPr>
          <p:cNvSpPr/>
          <p:nvPr/>
        </p:nvSpPr>
        <p:spPr>
          <a:xfrm>
            <a:off x="3451128" y="14117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CFFCF6-AA6E-4516-8826-31AC96016920}"/>
              </a:ext>
            </a:extLst>
          </p:cNvPr>
          <p:cNvSpPr/>
          <p:nvPr/>
        </p:nvSpPr>
        <p:spPr>
          <a:xfrm>
            <a:off x="7962237" y="550651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5B3059A-DD90-4D3C-86D4-FE1B3A129754}"/>
              </a:ext>
            </a:extLst>
          </p:cNvPr>
          <p:cNvSpPr/>
          <p:nvPr/>
        </p:nvSpPr>
        <p:spPr>
          <a:xfrm>
            <a:off x="8066522" y="5799375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A2B1268-03CC-4CCB-9C69-C8979E3D81FF}"/>
              </a:ext>
            </a:extLst>
          </p:cNvPr>
          <p:cNvSpPr/>
          <p:nvPr/>
        </p:nvSpPr>
        <p:spPr>
          <a:xfrm>
            <a:off x="8353594" y="555619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ED8A613-BFB4-4EB9-A295-F56098E0287E}"/>
              </a:ext>
            </a:extLst>
          </p:cNvPr>
          <p:cNvSpPr/>
          <p:nvPr/>
        </p:nvSpPr>
        <p:spPr>
          <a:xfrm>
            <a:off x="7765902" y="58705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9E67B23-504A-4E92-BEA3-CFB2D0D4E14F}"/>
              </a:ext>
            </a:extLst>
          </p:cNvPr>
          <p:cNvSpPr/>
          <p:nvPr/>
        </p:nvSpPr>
        <p:spPr>
          <a:xfrm>
            <a:off x="7768012" y="619154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B0D8DB5-62BB-4927-9E2C-1A9D86D52995}"/>
              </a:ext>
            </a:extLst>
          </p:cNvPr>
          <p:cNvSpPr/>
          <p:nvPr/>
        </p:nvSpPr>
        <p:spPr>
          <a:xfrm>
            <a:off x="8344230" y="624560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030C105-C8B2-4D04-AE0E-0F45BA5054D7}"/>
              </a:ext>
            </a:extLst>
          </p:cNvPr>
          <p:cNvSpPr/>
          <p:nvPr/>
        </p:nvSpPr>
        <p:spPr>
          <a:xfrm>
            <a:off x="8182504" y="65721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B15F4FA-0C65-4471-BF35-751414E5EEEA}"/>
              </a:ext>
            </a:extLst>
          </p:cNvPr>
          <p:cNvSpPr/>
          <p:nvPr/>
        </p:nvSpPr>
        <p:spPr>
          <a:xfrm>
            <a:off x="7318450" y="576826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A99F163-7869-4903-8076-F60FBF0C7E35}"/>
              </a:ext>
            </a:extLst>
          </p:cNvPr>
          <p:cNvSpPr/>
          <p:nvPr/>
        </p:nvSpPr>
        <p:spPr>
          <a:xfrm>
            <a:off x="8529770" y="59294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81A8FDA-A5E8-458F-9EAC-4292AE8888A0}"/>
              </a:ext>
            </a:extLst>
          </p:cNvPr>
          <p:cNvSpPr/>
          <p:nvPr/>
        </p:nvSpPr>
        <p:spPr>
          <a:xfrm>
            <a:off x="8766183" y="62489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3D0E1A9-773B-4296-948F-99356966EE28}"/>
              </a:ext>
            </a:extLst>
          </p:cNvPr>
          <p:cNvSpPr/>
          <p:nvPr/>
        </p:nvSpPr>
        <p:spPr>
          <a:xfrm>
            <a:off x="7604892" y="6588207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C6748FB-7DC7-4292-A4DA-8E7A345427CD}"/>
              </a:ext>
            </a:extLst>
          </p:cNvPr>
          <p:cNvSpPr/>
          <p:nvPr/>
        </p:nvSpPr>
        <p:spPr>
          <a:xfrm>
            <a:off x="8690738" y="659647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84DA217-DAA7-40E4-B311-57ED46F92094}"/>
              </a:ext>
            </a:extLst>
          </p:cNvPr>
          <p:cNvSpPr/>
          <p:nvPr/>
        </p:nvSpPr>
        <p:spPr>
          <a:xfrm>
            <a:off x="7201649" y="6314590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4719384-3C0F-46FA-8B82-4F85A8FC440F}"/>
              </a:ext>
            </a:extLst>
          </p:cNvPr>
          <p:cNvSpPr/>
          <p:nvPr/>
        </p:nvSpPr>
        <p:spPr>
          <a:xfrm>
            <a:off x="9311990" y="520130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464BC2D-5AF4-46ED-B086-10FC9DB44B0D}"/>
              </a:ext>
            </a:extLst>
          </p:cNvPr>
          <p:cNvSpPr/>
          <p:nvPr/>
        </p:nvSpPr>
        <p:spPr>
          <a:xfrm>
            <a:off x="9548403" y="552084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3C657BB-005C-43B7-A5BE-581737D1F9AD}"/>
              </a:ext>
            </a:extLst>
          </p:cNvPr>
          <p:cNvSpPr/>
          <p:nvPr/>
        </p:nvSpPr>
        <p:spPr>
          <a:xfrm>
            <a:off x="9472958" y="586834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9B3BC31-4B66-4591-93C5-7318852C82CD}"/>
              </a:ext>
            </a:extLst>
          </p:cNvPr>
          <p:cNvSpPr/>
          <p:nvPr/>
        </p:nvSpPr>
        <p:spPr>
          <a:xfrm>
            <a:off x="9902557" y="520063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4E81C14-CFB3-4380-A0FF-53A4EDE24E2F}"/>
              </a:ext>
            </a:extLst>
          </p:cNvPr>
          <p:cNvSpPr/>
          <p:nvPr/>
        </p:nvSpPr>
        <p:spPr>
          <a:xfrm>
            <a:off x="8779550" y="557778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DFDD08A-AADE-42F4-BF9B-CE2076659503}"/>
              </a:ext>
            </a:extLst>
          </p:cNvPr>
          <p:cNvSpPr/>
          <p:nvPr/>
        </p:nvSpPr>
        <p:spPr>
          <a:xfrm>
            <a:off x="8964807" y="531165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214795C-516A-431F-9513-BE1A7282DB36}"/>
              </a:ext>
            </a:extLst>
          </p:cNvPr>
          <p:cNvSpPr/>
          <p:nvPr/>
        </p:nvSpPr>
        <p:spPr>
          <a:xfrm>
            <a:off x="8645635" y="5274801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3A1870A-DC9C-4D24-AEB1-8F4264FD7BDC}"/>
              </a:ext>
            </a:extLst>
          </p:cNvPr>
          <p:cNvSpPr/>
          <p:nvPr/>
        </p:nvSpPr>
        <p:spPr>
          <a:xfrm>
            <a:off x="9875248" y="5594050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5E2B5C4-612D-4EB7-B46B-BD56194867FD}"/>
              </a:ext>
            </a:extLst>
          </p:cNvPr>
          <p:cNvSpPr/>
          <p:nvPr/>
        </p:nvSpPr>
        <p:spPr>
          <a:xfrm>
            <a:off x="9223963" y="564984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E70B1E6-D0FA-49BA-8E90-6B0E09DC9DC3}"/>
              </a:ext>
            </a:extLst>
          </p:cNvPr>
          <p:cNvSpPr/>
          <p:nvPr/>
        </p:nvSpPr>
        <p:spPr>
          <a:xfrm>
            <a:off x="9062237" y="597642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78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2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1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2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2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7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6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9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7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2950893" y="2638958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Thank You</a:t>
            </a:r>
          </a:p>
        </p:txBody>
      </p:sp>
      <p:sp>
        <p:nvSpPr>
          <p:cNvPr id="239" name="Rectangle: Rounded Corners 238">
            <a:extLst>
              <a:ext uri="{FF2B5EF4-FFF2-40B4-BE49-F238E27FC236}">
                <a16:creationId xmlns:a16="http://schemas.microsoft.com/office/drawing/2014/main" id="{241E9847-8C95-4F82-B376-1FD5474D8613}"/>
              </a:ext>
            </a:extLst>
          </p:cNvPr>
          <p:cNvSpPr/>
          <p:nvPr/>
        </p:nvSpPr>
        <p:spPr>
          <a:xfrm>
            <a:off x="4914515" y="3769507"/>
            <a:ext cx="3916501" cy="6577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>
                <a:solidFill>
                  <a:srgbClr val="D8AC87"/>
                </a:solidFill>
                <a:latin typeface="Bubbly" panose="02000503000000000000" pitchFamily="2" charset="0"/>
              </a:rPr>
              <a:t>Any Questions ?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225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39" grpId="0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99" y="1114327"/>
            <a:ext cx="5144037" cy="116961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136061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Point:</a:t>
            </a:r>
            <a:endParaRPr lang="id-ID" sz="4000" dirty="0">
              <a:ln w="28575">
                <a:noFill/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D9B65-144E-4882-B9C1-286C6AFD9867}"/>
              </a:ext>
            </a:extLst>
          </p:cNvPr>
          <p:cNvSpPr txBox="1"/>
          <p:nvPr/>
        </p:nvSpPr>
        <p:spPr>
          <a:xfrm>
            <a:off x="3307002" y="2426014"/>
            <a:ext cx="7658650" cy="279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AutoNum type="arabicPeriod"/>
            </a:pP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Pengertian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Ekonomi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Islam 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Sumber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Hukum </a:t>
            </a: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Ekonomi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Islam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Prinsip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Prinsip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Ekonomi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Islam</a:t>
            </a:r>
          </a:p>
          <a:p>
            <a:pPr marL="342900" indent="-342900" algn="just">
              <a:lnSpc>
                <a:spcPct val="150000"/>
              </a:lnSpc>
              <a:buFontTx/>
              <a:buAutoNum type="arabicPeriod"/>
            </a:pP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Sistem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Ekonomi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latin typeface="Bubbly" panose="020B0604020202020204" charset="0"/>
                <a:ea typeface="Times New Roman" panose="02020603050405020304" pitchFamily="18" charset="0"/>
              </a:rPr>
              <a:t>Islam</a:t>
            </a:r>
            <a:endParaRPr lang="en-US" sz="2400" dirty="0">
              <a:effectLst/>
              <a:latin typeface="Bubbly" panose="020B060402020202020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AutoNum type="arabicPeriod"/>
            </a:pP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Pemerataan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Kesejahteraan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Bubbly" panose="020B0604020202020204" charset="0"/>
                <a:ea typeface="Times New Roman" panose="02020603050405020304" pitchFamily="18" charset="0"/>
              </a:rPr>
              <a:t>Ekonomi</a:t>
            </a:r>
            <a:r>
              <a:rPr lang="en-US" sz="2400" dirty="0">
                <a:effectLst/>
                <a:latin typeface="Bubbly" panose="020B0604020202020204" charset="0"/>
                <a:ea typeface="Times New Roman" panose="02020603050405020304" pitchFamily="18" charset="0"/>
              </a:rPr>
              <a:t> Islam</a:t>
            </a:r>
            <a:endParaRPr lang="en-US" sz="2400" dirty="0">
              <a:effectLst/>
              <a:latin typeface="Bubbly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21479-F003-41D0-A844-31B994513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6" y="3555517"/>
            <a:ext cx="3883742" cy="3883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93" y="491489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75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404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Pengertian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C0B38D7-CA50-4205-8868-96C0BA7DA98F}"/>
              </a:ext>
            </a:extLst>
          </p:cNvPr>
          <p:cNvGrpSpPr/>
          <p:nvPr/>
        </p:nvGrpSpPr>
        <p:grpSpPr>
          <a:xfrm>
            <a:off x="1771731" y="1697201"/>
            <a:ext cx="8695424" cy="4558743"/>
            <a:chOff x="1831428" y="1902182"/>
            <a:chExt cx="2636302" cy="4558743"/>
          </a:xfrm>
        </p:grpSpPr>
        <p:sp>
          <p:nvSpPr>
            <p:cNvPr id="132" name="Rectangle: Top Corners Rounded 131">
              <a:extLst>
                <a:ext uri="{FF2B5EF4-FFF2-40B4-BE49-F238E27FC236}">
                  <a16:creationId xmlns:a16="http://schemas.microsoft.com/office/drawing/2014/main" id="{B38EECD0-27C8-45DD-84EE-8C0806F88275}"/>
                </a:ext>
              </a:extLst>
            </p:cNvPr>
            <p:cNvSpPr/>
            <p:nvPr/>
          </p:nvSpPr>
          <p:spPr>
            <a:xfrm flipV="1">
              <a:off x="1933804" y="1902182"/>
              <a:ext cx="2533926" cy="4558743"/>
            </a:xfrm>
            <a:prstGeom prst="round2SameRect">
              <a:avLst>
                <a:gd name="adj1" fmla="val 50000"/>
                <a:gd name="adj2" fmla="val 14320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173F00-D9D7-4B7E-A9E5-8A3F4C5841A6}"/>
                </a:ext>
              </a:extLst>
            </p:cNvPr>
            <p:cNvSpPr txBox="1"/>
            <p:nvPr/>
          </p:nvSpPr>
          <p:spPr>
            <a:xfrm>
              <a:off x="1831428" y="2549388"/>
              <a:ext cx="2541388" cy="170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457200"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dirty="0" err="1"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konomi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Islam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suatu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cabang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ilmu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pengetahuan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berupaya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memandang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menganalisis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dan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akhirnya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menyelesaikan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permasalahan-permasalahan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cara-cara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dirty="0" err="1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Islami</a:t>
              </a:r>
              <a:r>
                <a:rPr lang="en-US" dirty="0">
                  <a:effectLst/>
                  <a:latin typeface="Arial Rounded MT Bold" panose="020F07040305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FD7BB36D-E459-4562-B38D-79084056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753" y="4682498"/>
              <a:ext cx="589510" cy="1374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47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4711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EE4502-095F-4B1D-A079-5C13E08F88F1}"/>
              </a:ext>
            </a:extLst>
          </p:cNvPr>
          <p:cNvSpPr/>
          <p:nvPr/>
        </p:nvSpPr>
        <p:spPr>
          <a:xfrm>
            <a:off x="1238252" y="3947612"/>
            <a:ext cx="9147532" cy="122054"/>
          </a:xfrm>
          <a:prstGeom prst="rect">
            <a:avLst/>
          </a:prstGeom>
          <a:solidFill>
            <a:srgbClr val="EFC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C8F197B-A15F-4E5E-A352-69CAB0B66040}"/>
              </a:ext>
            </a:extLst>
          </p:cNvPr>
          <p:cNvSpPr/>
          <p:nvPr/>
        </p:nvSpPr>
        <p:spPr>
          <a:xfrm>
            <a:off x="1245983" y="1888030"/>
            <a:ext cx="2736832" cy="1654810"/>
          </a:xfrm>
          <a:prstGeom prst="wedgeRoundRectCallout">
            <a:avLst>
              <a:gd name="adj1" fmla="val -9189"/>
              <a:gd name="adj2" fmla="val 66701"/>
              <a:gd name="adj3" fmla="val 16667"/>
            </a:avLst>
          </a:prstGeom>
          <a:solidFill>
            <a:srgbClr val="EFCEA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Al-Qur’an</a:t>
            </a:r>
          </a:p>
        </p:txBody>
      </p:sp>
      <p:sp>
        <p:nvSpPr>
          <p:cNvPr id="74" name="Speech Bubble: Rectangle with Corners Rounded 73">
            <a:extLst>
              <a:ext uri="{FF2B5EF4-FFF2-40B4-BE49-F238E27FC236}">
                <a16:creationId xmlns:a16="http://schemas.microsoft.com/office/drawing/2014/main" id="{10F92EEF-1525-49A7-B6A7-00BECDE0A24D}"/>
              </a:ext>
            </a:extLst>
          </p:cNvPr>
          <p:cNvSpPr/>
          <p:nvPr/>
        </p:nvSpPr>
        <p:spPr>
          <a:xfrm>
            <a:off x="5837469" y="1882437"/>
            <a:ext cx="2807009" cy="1654810"/>
          </a:xfrm>
          <a:prstGeom prst="wedgeRoundRectCallout">
            <a:avLst>
              <a:gd name="adj1" fmla="val -10095"/>
              <a:gd name="adj2" fmla="val 65824"/>
              <a:gd name="adj3" fmla="val 16667"/>
            </a:avLst>
          </a:prstGeom>
          <a:solidFill>
            <a:srgbClr val="E4AD76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ubbly" panose="02000503000000000000" pitchFamily="2" charset="0"/>
              </a:rPr>
              <a:t>Ijma’</a:t>
            </a:r>
            <a:endParaRPr lang="id-ID" sz="2400" dirty="0">
              <a:solidFill>
                <a:schemeClr val="tx1"/>
              </a:solidFill>
              <a:latin typeface="Bubbly" panose="02000503000000000000" pitchFamily="2" charset="0"/>
            </a:endParaRPr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3546447" y="4557398"/>
            <a:ext cx="2678791" cy="1654810"/>
          </a:xfrm>
          <a:prstGeom prst="wedgeRoundRectCallout">
            <a:avLst>
              <a:gd name="adj1" fmla="val -8496"/>
              <a:gd name="adj2" fmla="val -74511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As-Sunnah</a:t>
            </a:r>
            <a:endParaRPr lang="id-ID" sz="24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1" name="Speech Bubble: Rectangle with Corners Rounded 90">
            <a:extLst>
              <a:ext uri="{FF2B5EF4-FFF2-40B4-BE49-F238E27FC236}">
                <a16:creationId xmlns:a16="http://schemas.microsoft.com/office/drawing/2014/main" id="{E3415FF9-CC2C-4E6D-B8FE-8A87DF23C37F}"/>
              </a:ext>
            </a:extLst>
          </p:cNvPr>
          <p:cNvSpPr/>
          <p:nvPr/>
        </p:nvSpPr>
        <p:spPr>
          <a:xfrm>
            <a:off x="7902922" y="4547930"/>
            <a:ext cx="2449419" cy="1654810"/>
          </a:xfrm>
          <a:prstGeom prst="wedgeRoundRectCallout">
            <a:avLst>
              <a:gd name="adj1" fmla="val 715"/>
              <a:gd name="adj2" fmla="val -73634"/>
              <a:gd name="adj3" fmla="val 16667"/>
            </a:avLst>
          </a:prstGeom>
          <a:solidFill>
            <a:srgbClr val="C98860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ubbly" panose="02000503000000000000" pitchFamily="2" charset="0"/>
              </a:rPr>
              <a:t>Qiyas</a:t>
            </a:r>
            <a:endParaRPr lang="id-ID" sz="2400" dirty="0">
              <a:solidFill>
                <a:schemeClr val="tx1"/>
              </a:solidFill>
              <a:latin typeface="Bubbly" panose="02000503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97A188-CDC3-4BF5-B8AE-9F9673D2985F}"/>
              </a:ext>
            </a:extLst>
          </p:cNvPr>
          <p:cNvGrpSpPr/>
          <p:nvPr/>
        </p:nvGrpSpPr>
        <p:grpSpPr>
          <a:xfrm>
            <a:off x="2108682" y="3756948"/>
            <a:ext cx="499079" cy="499079"/>
            <a:chOff x="2108682" y="3756948"/>
            <a:chExt cx="499079" cy="49907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90D4030-B1E5-4D11-AD51-8A44E8C6C075}"/>
                </a:ext>
              </a:extLst>
            </p:cNvPr>
            <p:cNvSpPr/>
            <p:nvPr/>
          </p:nvSpPr>
          <p:spPr>
            <a:xfrm>
              <a:off x="2108682" y="3756948"/>
              <a:ext cx="499079" cy="499079"/>
            </a:xfrm>
            <a:prstGeom prst="ellipse">
              <a:avLst/>
            </a:prstGeom>
            <a:solidFill>
              <a:srgbClr val="C9886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83ED139-E572-4901-B366-CE8BDCA5BAA6}"/>
                </a:ext>
              </a:extLst>
            </p:cNvPr>
            <p:cNvSpPr/>
            <p:nvPr/>
          </p:nvSpPr>
          <p:spPr>
            <a:xfrm flipH="1">
              <a:off x="2237936" y="3881538"/>
              <a:ext cx="241140" cy="241140"/>
            </a:xfrm>
            <a:prstGeom prst="ellipse">
              <a:avLst/>
            </a:prstGeom>
            <a:solidFill>
              <a:srgbClr val="D8AC8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B42347-D611-49EF-B7FB-0F360B6D9421}"/>
              </a:ext>
            </a:extLst>
          </p:cNvPr>
          <p:cNvGrpSpPr/>
          <p:nvPr/>
        </p:nvGrpSpPr>
        <p:grpSpPr>
          <a:xfrm>
            <a:off x="4395351" y="3764036"/>
            <a:ext cx="499079" cy="499079"/>
            <a:chOff x="2108682" y="3756948"/>
            <a:chExt cx="499079" cy="49907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A37DAF2-0FFB-4463-9DCE-7AA524ED3FB3}"/>
                </a:ext>
              </a:extLst>
            </p:cNvPr>
            <p:cNvSpPr/>
            <p:nvPr/>
          </p:nvSpPr>
          <p:spPr>
            <a:xfrm>
              <a:off x="2108682" y="3756948"/>
              <a:ext cx="499079" cy="499079"/>
            </a:xfrm>
            <a:prstGeom prst="ellipse">
              <a:avLst/>
            </a:prstGeom>
            <a:solidFill>
              <a:srgbClr val="C9886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A444F0B-FA0E-4F14-BB4B-3719544C732A}"/>
                </a:ext>
              </a:extLst>
            </p:cNvPr>
            <p:cNvSpPr/>
            <p:nvPr/>
          </p:nvSpPr>
          <p:spPr>
            <a:xfrm flipH="1">
              <a:off x="2237936" y="3881538"/>
              <a:ext cx="241140" cy="241140"/>
            </a:xfrm>
            <a:prstGeom prst="ellipse">
              <a:avLst/>
            </a:prstGeom>
            <a:solidFill>
              <a:srgbClr val="D8AC8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56BFE60-BFAD-4387-93DC-0999C80AB0C2}"/>
              </a:ext>
            </a:extLst>
          </p:cNvPr>
          <p:cNvGrpSpPr/>
          <p:nvPr/>
        </p:nvGrpSpPr>
        <p:grpSpPr>
          <a:xfrm>
            <a:off x="6682020" y="3771124"/>
            <a:ext cx="499079" cy="499079"/>
            <a:chOff x="2108682" y="3756948"/>
            <a:chExt cx="499079" cy="499079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527558A-4759-413A-B243-5F1FFDD9E70A}"/>
                </a:ext>
              </a:extLst>
            </p:cNvPr>
            <p:cNvSpPr/>
            <p:nvPr/>
          </p:nvSpPr>
          <p:spPr>
            <a:xfrm>
              <a:off x="2108682" y="3756948"/>
              <a:ext cx="499079" cy="499079"/>
            </a:xfrm>
            <a:prstGeom prst="ellipse">
              <a:avLst/>
            </a:prstGeom>
            <a:solidFill>
              <a:srgbClr val="C9886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ECB5749-107B-4898-B6A3-3584DC57C920}"/>
                </a:ext>
              </a:extLst>
            </p:cNvPr>
            <p:cNvSpPr/>
            <p:nvPr/>
          </p:nvSpPr>
          <p:spPr>
            <a:xfrm flipH="1">
              <a:off x="2237936" y="3881538"/>
              <a:ext cx="241140" cy="241140"/>
            </a:xfrm>
            <a:prstGeom prst="ellipse">
              <a:avLst/>
            </a:prstGeom>
            <a:solidFill>
              <a:srgbClr val="D8AC8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72B7A94-7070-406B-BE63-CAE94F2B41C5}"/>
              </a:ext>
            </a:extLst>
          </p:cNvPr>
          <p:cNvGrpSpPr/>
          <p:nvPr/>
        </p:nvGrpSpPr>
        <p:grpSpPr>
          <a:xfrm>
            <a:off x="8968689" y="3778212"/>
            <a:ext cx="499079" cy="499079"/>
            <a:chOff x="2108682" y="3756948"/>
            <a:chExt cx="499079" cy="499079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FCAA1E6-23B1-49F3-910F-232FFE0F49D3}"/>
                </a:ext>
              </a:extLst>
            </p:cNvPr>
            <p:cNvSpPr/>
            <p:nvPr/>
          </p:nvSpPr>
          <p:spPr>
            <a:xfrm>
              <a:off x="2108682" y="3756948"/>
              <a:ext cx="499079" cy="499079"/>
            </a:xfrm>
            <a:prstGeom prst="ellipse">
              <a:avLst/>
            </a:prstGeom>
            <a:solidFill>
              <a:srgbClr val="C9886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77252B0-9E03-4C93-9B91-B76C543593C8}"/>
                </a:ext>
              </a:extLst>
            </p:cNvPr>
            <p:cNvSpPr/>
            <p:nvPr/>
          </p:nvSpPr>
          <p:spPr>
            <a:xfrm flipH="1">
              <a:off x="2237936" y="3881538"/>
              <a:ext cx="241140" cy="241140"/>
            </a:xfrm>
            <a:prstGeom prst="ellipse">
              <a:avLst/>
            </a:prstGeom>
            <a:solidFill>
              <a:srgbClr val="D8AC8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2425401" y="754282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2. </a:t>
            </a:r>
            <a:r>
              <a:rPr lang="en-US" sz="54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Sumber</a:t>
            </a:r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 Hukum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22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5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4" grpId="0" animBg="1"/>
      <p:bldP spid="75" grpId="0" animBg="1"/>
      <p:bldP spid="91" grpId="0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6529" y="-259809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404701" y="3067438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714" y="3947521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3. </a:t>
            </a:r>
            <a:r>
              <a:rPr lang="en-US" sz="54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Prinsip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9568235" y="396361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2482">
            <a:off x="632779" y="4125679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93389FE2-5759-4859-955B-5914942CA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50" y="2258909"/>
            <a:ext cx="6842518" cy="385930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99866">
            <a:off x="9362276" y="4447987"/>
            <a:ext cx="1286681" cy="22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9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5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6529" y="-259809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3" name="Group 2" descr="1. Multitype Ownership (kepemilikan multijenis)&#10;">
            <a:extLst>
              <a:ext uri="{FF2B5EF4-FFF2-40B4-BE49-F238E27FC236}">
                <a16:creationId xmlns:a16="http://schemas.microsoft.com/office/drawing/2014/main" id="{5283EDA2-81E6-4E9C-80AA-5D26FBFB5C95}"/>
              </a:ext>
            </a:extLst>
          </p:cNvPr>
          <p:cNvGrpSpPr/>
          <p:nvPr/>
        </p:nvGrpSpPr>
        <p:grpSpPr>
          <a:xfrm>
            <a:off x="1187231" y="1937483"/>
            <a:ext cx="9401292" cy="4684419"/>
            <a:chOff x="848132" y="1937502"/>
            <a:chExt cx="2550934" cy="33266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B53794-DA36-43D1-8CA3-73C1EA1D522D}"/>
                </a:ext>
              </a:extLst>
            </p:cNvPr>
            <p:cNvSpPr/>
            <p:nvPr/>
          </p:nvSpPr>
          <p:spPr>
            <a:xfrm>
              <a:off x="848132" y="1937502"/>
              <a:ext cx="2550934" cy="3326680"/>
            </a:xfrm>
            <a:prstGeom prst="rect">
              <a:avLst/>
            </a:prstGeom>
            <a:solidFill>
              <a:srgbClr val="EFCEA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C041A5-7C2E-4735-BB3F-49E7FAC8E75A}"/>
                </a:ext>
              </a:extLst>
            </p:cNvPr>
            <p:cNvSpPr/>
            <p:nvPr/>
          </p:nvSpPr>
          <p:spPr>
            <a:xfrm>
              <a:off x="1073615" y="2125848"/>
              <a:ext cx="2122873" cy="29813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228600" algn="just">
                <a:spcAft>
                  <a:spcPts val="600"/>
                </a:spcAft>
              </a:pPr>
              <a:endPara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28600" indent="228600" algn="just">
                <a:spcAft>
                  <a:spcPts val="600"/>
                </a:spcAft>
              </a:pP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Dari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gambar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tersebut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menjelaskan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bahwa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bangunan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Islam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didasarkan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atas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lima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universal,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yaitu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571500" indent="-342900" algn="just">
                <a:spcAft>
                  <a:spcPts val="600"/>
                </a:spcAft>
                <a:buAutoNum type="arabicPeriod"/>
              </a:pP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Tauhid (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Keimanan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). Tauhid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merupakan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fondasi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ajaran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Islam.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tauhid,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manusia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secara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menyeluruh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menyerahkan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segala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aktifitasnya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kepada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Allah. Oleh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karena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itu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segala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aktifitas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selalu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dibingkai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kerangka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hubungan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kepada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Allah.</a:t>
              </a:r>
            </a:p>
            <a:p>
              <a:pPr marL="571500" indent="-342900" algn="just">
                <a:spcAft>
                  <a:spcPts val="600"/>
                </a:spcAft>
                <a:buAutoNum type="arabicPeriod"/>
              </a:pP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‘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Adl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Keadilan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Islam,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adil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didefinisikan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sebagai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tindakan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tidak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menzhalimi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dizhalimi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Implikasi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dari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bahwa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pelaku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tidak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dibolehkan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mengejarkan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keuntungan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pribadi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namun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merugikan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orang lain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atau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merusak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ctr"/>
              <a:endPara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1005089" y="4828325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76" y="32645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99866">
            <a:off x="9769153" y="5017014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3. </a:t>
            </a:r>
            <a:r>
              <a:rPr lang="en-US" sz="54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Prinsip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9922667" y="4461599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2482">
            <a:off x="632779" y="4125679"/>
            <a:ext cx="1286681" cy="22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9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6529" y="-259809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3" name="Group 2" descr="1. Multitype Ownership (kepemilikan multijenis)&#10;">
            <a:extLst>
              <a:ext uri="{FF2B5EF4-FFF2-40B4-BE49-F238E27FC236}">
                <a16:creationId xmlns:a16="http://schemas.microsoft.com/office/drawing/2014/main" id="{5283EDA2-81E6-4E9C-80AA-5D26FBFB5C95}"/>
              </a:ext>
            </a:extLst>
          </p:cNvPr>
          <p:cNvGrpSpPr/>
          <p:nvPr/>
        </p:nvGrpSpPr>
        <p:grpSpPr>
          <a:xfrm>
            <a:off x="1187231" y="1937483"/>
            <a:ext cx="9401292" cy="4684419"/>
            <a:chOff x="848132" y="1937502"/>
            <a:chExt cx="2550934" cy="33266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B53794-DA36-43D1-8CA3-73C1EA1D522D}"/>
                </a:ext>
              </a:extLst>
            </p:cNvPr>
            <p:cNvSpPr/>
            <p:nvPr/>
          </p:nvSpPr>
          <p:spPr>
            <a:xfrm>
              <a:off x="848132" y="1937502"/>
              <a:ext cx="2550934" cy="3326680"/>
            </a:xfrm>
            <a:prstGeom prst="rect">
              <a:avLst/>
            </a:prstGeom>
            <a:solidFill>
              <a:srgbClr val="EFCEA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C041A5-7C2E-4735-BB3F-49E7FAC8E75A}"/>
                </a:ext>
              </a:extLst>
            </p:cNvPr>
            <p:cNvSpPr/>
            <p:nvPr/>
          </p:nvSpPr>
          <p:spPr>
            <a:xfrm>
              <a:off x="1073615" y="2125848"/>
              <a:ext cx="2122873" cy="29813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 startAt="3"/>
              </a:pP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Nubuwwah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Kenabian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).Salah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satu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fungsi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dari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Rasul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menjadi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model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terbaik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bagi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manusia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harus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diteladani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mendapatkan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keselamatan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dunia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akhirat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Nabi Muhammad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model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terbaik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utus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Allah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dijadikan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tauladan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oleh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seluruh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manusia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Keteladanan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Nabi Muhammad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mencakup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seluruh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aspek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kehidupan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termasuk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teladan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bertransaksi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bisnis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Empat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sifat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utama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Nabi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dapat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dijadikan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teladan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siddiq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amanah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fathanah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tabligh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marL="342900" indent="-342900">
                <a:buAutoNum type="arabicPeriod" startAt="3"/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AutoNum type="arabicPeriod" startAt="3"/>
              </a:pP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Khalifah (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Pemerintahan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Al Quran, Allah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menyebutkan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bahwa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manusia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diciptakan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menjadi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khalifah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dibumi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Peran khalifah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menjadi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pemimpin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pemakmur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bumi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1005089" y="4828325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76" y="32645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99866">
            <a:off x="9769153" y="5017014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3. </a:t>
            </a:r>
            <a:r>
              <a:rPr lang="en-US" sz="54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Prinsip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9922667" y="4461599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2482">
            <a:off x="632779" y="4125679"/>
            <a:ext cx="1286681" cy="22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2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31503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6529" y="-259809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3" name="Group 2" descr="1. Multitype Ownership (kepemilikan multijenis)&#10;">
            <a:extLst>
              <a:ext uri="{FF2B5EF4-FFF2-40B4-BE49-F238E27FC236}">
                <a16:creationId xmlns:a16="http://schemas.microsoft.com/office/drawing/2014/main" id="{5283EDA2-81E6-4E9C-80AA-5D26FBFB5C95}"/>
              </a:ext>
            </a:extLst>
          </p:cNvPr>
          <p:cNvGrpSpPr/>
          <p:nvPr/>
        </p:nvGrpSpPr>
        <p:grpSpPr>
          <a:xfrm>
            <a:off x="1187231" y="1937483"/>
            <a:ext cx="9401292" cy="4684419"/>
            <a:chOff x="848132" y="1937502"/>
            <a:chExt cx="2550934" cy="33266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B53794-DA36-43D1-8CA3-73C1EA1D522D}"/>
                </a:ext>
              </a:extLst>
            </p:cNvPr>
            <p:cNvSpPr/>
            <p:nvPr/>
          </p:nvSpPr>
          <p:spPr>
            <a:xfrm>
              <a:off x="848132" y="1937502"/>
              <a:ext cx="2550934" cy="3326680"/>
            </a:xfrm>
            <a:prstGeom prst="rect">
              <a:avLst/>
            </a:prstGeom>
            <a:solidFill>
              <a:srgbClr val="EFCEA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C041A5-7C2E-4735-BB3F-49E7FAC8E75A}"/>
                </a:ext>
              </a:extLst>
            </p:cNvPr>
            <p:cNvSpPr/>
            <p:nvPr/>
          </p:nvSpPr>
          <p:spPr>
            <a:xfrm>
              <a:off x="1073615" y="2125848"/>
              <a:ext cx="2122873" cy="29813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 startAt="5"/>
              </a:pP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Ma’ad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(Hasil).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Implikasi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perekonomian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bisnis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bahwa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motivasi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para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pelaku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bisnis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mendapatkan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hasil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di dunia (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laba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/profit)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hasil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di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akhirat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pahala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</a:p>
            <a:p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Kelima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dasar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menjadi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dasar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inspirasi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menyusun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proposisi-proposisi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teori-teori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Islam. Dari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kelima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nilai-nilai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universal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tersebut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dibangunlah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tiga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prinsip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derivatif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menjadi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ciri-ciri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cikal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bakal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sistem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Islam.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Ketiga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prinsip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derivatif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itu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1.    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Multitype ownership (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Kepemilikan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Multijenis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 Nilai tauhid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keadilan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melahirkan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konsep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Multitype ownership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atau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kepemilikan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multijenis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sistem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kapitalis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prinsip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umum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kepemilikan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berlaku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kepemilikan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swasta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atau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pemodal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sedang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sistem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sosialis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berlaku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kepemilikan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negara.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sistem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Islam,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mengakui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bermacam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kepemilikan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baik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oleh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swasta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negara,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atau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campuran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1005089" y="4828325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76" y="32645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99866">
            <a:off x="9769153" y="5017014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3. </a:t>
            </a:r>
            <a:r>
              <a:rPr lang="en-US" sz="54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Prinsip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9922667" y="4461599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2482">
            <a:off x="632779" y="4125679"/>
            <a:ext cx="1286681" cy="22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0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31503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6529" y="-259809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3" name="Group 2" descr="1. Multitype Ownership (kepemilikan multijenis)&#10;">
            <a:extLst>
              <a:ext uri="{FF2B5EF4-FFF2-40B4-BE49-F238E27FC236}">
                <a16:creationId xmlns:a16="http://schemas.microsoft.com/office/drawing/2014/main" id="{5283EDA2-81E6-4E9C-80AA-5D26FBFB5C95}"/>
              </a:ext>
            </a:extLst>
          </p:cNvPr>
          <p:cNvGrpSpPr/>
          <p:nvPr/>
        </p:nvGrpSpPr>
        <p:grpSpPr>
          <a:xfrm>
            <a:off x="1187231" y="1937483"/>
            <a:ext cx="9401292" cy="4684419"/>
            <a:chOff x="848132" y="1937502"/>
            <a:chExt cx="2550934" cy="33266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B53794-DA36-43D1-8CA3-73C1EA1D522D}"/>
                </a:ext>
              </a:extLst>
            </p:cNvPr>
            <p:cNvSpPr/>
            <p:nvPr/>
          </p:nvSpPr>
          <p:spPr>
            <a:xfrm>
              <a:off x="848132" y="1937502"/>
              <a:ext cx="2550934" cy="3326680"/>
            </a:xfrm>
            <a:prstGeom prst="rect">
              <a:avLst/>
            </a:prstGeom>
            <a:solidFill>
              <a:srgbClr val="EFCEA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C041A5-7C2E-4735-BB3F-49E7FAC8E75A}"/>
                </a:ext>
              </a:extLst>
            </p:cNvPr>
            <p:cNvSpPr/>
            <p:nvPr/>
          </p:nvSpPr>
          <p:spPr>
            <a:xfrm>
              <a:off x="1073615" y="2125848"/>
              <a:ext cx="2122873" cy="29813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 startAt="2"/>
              </a:pP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Freedom to act (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Kebebasan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bertindak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berusaha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Keempat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sifat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utama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Nabi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jika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digabungkan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keadilan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khalifah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melahirkan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prinsip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freedom to act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atau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kebebasan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bertindak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berusaha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bagi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setiap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muslim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Islam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memberikan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kebebasan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kepada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setiap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muslim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hal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Muamalah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namun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kebebasan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tersebut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memiliki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batasan-batasan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tidak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boleh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dilanggar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342900" indent="-342900">
                <a:buAutoNum type="arabicPeriod" startAt="2"/>
              </a:pP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Social justice (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Keadilan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Sosial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Prinsip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Social Justice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lahir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dari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gabungan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khalifah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nilai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ma’ad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Semua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sistem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pasti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memiliki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tujuan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sama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yaitu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menciptakan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sistem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perekonomian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adil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Keadilan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pendistribuasian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kekayaan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bagian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dari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prinsip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Islam. Islam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melarang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umatnya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menumpuk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kekayaan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pada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satu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kelompok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namun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kekayaan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haruslah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didistrbusikan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secara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merata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Kewajiban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Zakat,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Infak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dan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shadaqah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bagi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golongan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mampu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adalah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bentuk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pendistribusian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kekayaan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ekonomi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Islam.</a:t>
              </a: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1005089" y="4828325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76" y="32645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99866">
            <a:off x="9769153" y="5017014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3. </a:t>
            </a:r>
            <a:r>
              <a:rPr lang="en-US" sz="5400" dirty="0" err="1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Prinsip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9922667" y="4461599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2482">
            <a:off x="632779" y="4125679"/>
            <a:ext cx="1286681" cy="22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0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1299</Words>
  <Application>Microsoft Office PowerPoint</Application>
  <PresentationFormat>Widescreen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Mistral</vt:lpstr>
      <vt:lpstr>Calibri Light</vt:lpstr>
      <vt:lpstr>Muthiara -Demo Version-</vt:lpstr>
      <vt:lpstr>Bubbly</vt:lpstr>
      <vt:lpstr>Times New Roman</vt:lpstr>
      <vt:lpstr>Calibri</vt:lpstr>
      <vt:lpstr>Symbol</vt:lpstr>
      <vt:lpstr>Arial Rounded MT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 Nasira Azzahra</dc:creator>
  <cp:lastModifiedBy>asus</cp:lastModifiedBy>
  <cp:revision>27</cp:revision>
  <dcterms:created xsi:type="dcterms:W3CDTF">2021-05-19T07:37:03Z</dcterms:created>
  <dcterms:modified xsi:type="dcterms:W3CDTF">2021-10-25T10:16:47Z</dcterms:modified>
</cp:coreProperties>
</file>